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8" r:id="rId3"/>
    <p:sldId id="298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2" r:id="rId13"/>
    <p:sldId id="333" r:id="rId14"/>
    <p:sldId id="331" r:id="rId15"/>
    <p:sldId id="338" r:id="rId16"/>
    <p:sldId id="335" r:id="rId17"/>
    <p:sldId id="336" r:id="rId18"/>
    <p:sldId id="33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9" autoAdjust="0"/>
    <p:restoredTop sz="94660"/>
  </p:normalViewPr>
  <p:slideViewPr>
    <p:cSldViewPr>
      <p:cViewPr varScale="1">
        <p:scale>
          <a:sx n="68" d="100"/>
          <a:sy n="68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9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76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13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10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30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97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3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56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25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61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37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0E441-0E92-4132-96E1-61C235EE3416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3458-310A-4303-8A53-D25C5F477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F2A34C46-6753-49C3-A5DC-829298296554}"/>
              </a:ext>
            </a:extLst>
          </p:cNvPr>
          <p:cNvSpPr txBox="1"/>
          <p:nvPr/>
        </p:nvSpPr>
        <p:spPr>
          <a:xfrm>
            <a:off x="0" y="40770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9600" dirty="0">
                <a:solidFill>
                  <a:schemeClr val="accent6">
                    <a:lumMod val="75000"/>
                  </a:schemeClr>
                </a:solidFill>
                <a:latin typeface="Nunito"/>
              </a:rPr>
              <a:t>o evanjeliách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53E85293-D0DF-435F-8871-B8EED409860A}"/>
              </a:ext>
            </a:extLst>
          </p:cNvPr>
          <p:cNvSpPr/>
          <p:nvPr/>
        </p:nvSpPr>
        <p:spPr>
          <a:xfrm>
            <a:off x="6084168" y="2132856"/>
            <a:ext cx="108012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Picture 2" descr="Čo ja viem – Aplikácie v službe Google Play">
            <a:extLst>
              <a:ext uri="{FF2B5EF4-FFF2-40B4-BE49-F238E27FC236}">
                <a16:creationId xmlns:a16="http://schemas.microsoft.com/office/drawing/2014/main" id="{ABD70517-1C60-3710-114E-57E20844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91" y="444947"/>
            <a:ext cx="3375818" cy="33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učka">
            <a:hlinkClick r:id="" action="ppaction://media"/>
            <a:extLst>
              <a:ext uri="{FF2B5EF4-FFF2-40B4-BE49-F238E27FC236}">
                <a16:creationId xmlns:a16="http://schemas.microsoft.com/office/drawing/2014/main" id="{C9EADB70-7FFE-3D13-75DC-D8FC595C6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Ježišovi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učeníci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IV.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Ktorý apoštol bol bratom apoštola Petra?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Filip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Ján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198179" y="4422520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Ondrej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" name="cas">
            <a:hlinkClick r:id="" action="ppaction://media"/>
            <a:extLst>
              <a:ext uri="{FF2B5EF4-FFF2-40B4-BE49-F238E27FC236}">
                <a16:creationId xmlns:a16="http://schemas.microsoft.com/office/drawing/2014/main" id="{94CE344A-098B-727B-E7F4-92680F296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  <p:pic>
        <p:nvPicPr>
          <p:cNvPr id="3" name="Picture 2" descr="eRko - HKSD">
            <a:hlinkClick r:id="rId6" action="ppaction://hlinksldjump"/>
            <a:extLst>
              <a:ext uri="{FF2B5EF4-FFF2-40B4-BE49-F238E27FC236}">
                <a16:creationId xmlns:a16="http://schemas.microsoft.com/office/drawing/2014/main" id="{5F4065F5-D616-A37E-EA8E-38D99B79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022E-16 L 0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podobenstvá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I.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Kto zachránil v jednom podobenstve človeka, ktorého ozbíjali a doráňali zbojníci?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kňaz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sk-SK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levita</a:t>
            </a:r>
            <a:endParaRPr lang="sk-SK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98179" y="4422520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Samaritán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" name="cas">
            <a:hlinkClick r:id="" action="ppaction://media"/>
            <a:extLst>
              <a:ext uri="{FF2B5EF4-FFF2-40B4-BE49-F238E27FC236}">
                <a16:creationId xmlns:a16="http://schemas.microsoft.com/office/drawing/2014/main" id="{94CE344A-098B-727B-E7F4-92680F296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  <p:pic>
        <p:nvPicPr>
          <p:cNvPr id="3" name="Picture 2" descr="eRko - HKSD">
            <a:hlinkClick r:id="rId6" action="ppaction://hlinksldjump"/>
            <a:extLst>
              <a:ext uri="{FF2B5EF4-FFF2-40B4-BE49-F238E27FC236}">
                <a16:creationId xmlns:a16="http://schemas.microsoft.com/office/drawing/2014/main" id="{5F4065F5-D616-A37E-EA8E-38D99B79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022E-16 L 0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228538" y="265289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mladší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3185" y="3498173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stredný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podobenstvá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II.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Ktorý syn požiadal otca o majetok v podobenstve o márnotratnom synovi?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starší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AAFB9322-2745-B2A8-60A2-D4D9E24B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3C1DD81F-EB82-986D-718E-87A55C439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1.85185E-6 L 1.38889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5, 2 a 1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podobenstvá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III.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Koľko talentov dostali traja sluhovia na začiatku v podobenstve o talentoch?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20, 10 a 5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12, 8 a 4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89EED6DB-8474-598D-77EC-22073F50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D24F969C-29D5-EC49-9740-3ADBFCB70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07407E-6 L 8.33333E-7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podobenstvá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IV.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Podľa Pána Ježiša sa nebeské kráľovstvo podobá pokladu ukrytému v …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lese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mori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198179" y="4422520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poli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" name="cas">
            <a:hlinkClick r:id="" action="ppaction://media"/>
            <a:extLst>
              <a:ext uri="{FF2B5EF4-FFF2-40B4-BE49-F238E27FC236}">
                <a16:creationId xmlns:a16="http://schemas.microsoft.com/office/drawing/2014/main" id="{94CE344A-098B-727B-E7F4-92680F296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  <p:pic>
        <p:nvPicPr>
          <p:cNvPr id="3" name="Picture 2" descr="eRko - HKSD">
            <a:hlinkClick r:id="rId6" action="ppaction://hlinksldjump"/>
            <a:extLst>
              <a:ext uri="{FF2B5EF4-FFF2-40B4-BE49-F238E27FC236}">
                <a16:creationId xmlns:a16="http://schemas.microsoft.com/office/drawing/2014/main" id="{5F4065F5-D616-A37E-EA8E-38D99B79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022E-16 L 0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228538" y="265289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na svadbe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3185" y="3498173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na oslave narodenín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zázraky I.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Na ktorej udalosti premenil Pán Ježiš vodu na víno?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na oslave krstu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AAFB9322-2745-B2A8-60A2-D4D9E24B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3C1DD81F-EB82-986D-718E-87A55C439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1.85185E-6 L 1.38889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Lazár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zázraky II.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Ako sa volal priateľ Pána Ježiša, ktorého vzkriesil?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Nikodém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Jozef </a:t>
            </a:r>
            <a:r>
              <a:rPr lang="sk-SK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Arimatejský</a:t>
            </a:r>
            <a:endParaRPr lang="sk-SK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89EED6DB-8474-598D-77EC-22073F50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D24F969C-29D5-EC49-9740-3ADBFCB70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07407E-6 L 8.33333E-7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5 chlebov a 2 ryby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zázraky III.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Koľko chlebov a rýb rozmnožil Pán Ježiš, aby nakŕmil veľký zástup ľudí?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10 chlebov a 5 rýb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100 chlebov a 200 rýb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89EED6DB-8474-598D-77EC-22073F50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D24F969C-29D5-EC49-9740-3ADBFCB70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07407E-6 L 8.33333E-7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zázraky IV.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err="1">
                <a:solidFill>
                  <a:schemeClr val="accent2">
                    <a:lumMod val="75000"/>
                  </a:schemeClr>
                </a:solidFill>
              </a:rPr>
              <a:t>Testinu</a:t>
            </a:r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 ktorého apoštola uzdravil Pán Ježiš?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Matúša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Jána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198179" y="4422520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Petra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" name="cas">
            <a:hlinkClick r:id="" action="ppaction://media"/>
            <a:extLst>
              <a:ext uri="{FF2B5EF4-FFF2-40B4-BE49-F238E27FC236}">
                <a16:creationId xmlns:a16="http://schemas.microsoft.com/office/drawing/2014/main" id="{94CE344A-098B-727B-E7F4-92680F296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  <p:pic>
        <p:nvPicPr>
          <p:cNvPr id="3" name="Picture 2" descr="eRko - HKSD">
            <a:hlinkClick r:id="rId6" action="ppaction://hlinksldjump"/>
            <a:extLst>
              <a:ext uri="{FF2B5EF4-FFF2-40B4-BE49-F238E27FC236}">
                <a16:creationId xmlns:a16="http://schemas.microsoft.com/office/drawing/2014/main" id="{5F4065F5-D616-A37E-EA8E-38D99B79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022E-16 L 0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uľk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437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12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-1" y="-86"/>
            <a:ext cx="2120475" cy="172819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Ježišovo</a:t>
            </a:r>
            <a:r>
              <a:rPr lang="cs-CZ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narodenie</a:t>
            </a:r>
            <a:r>
              <a:rPr lang="cs-CZ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 </a:t>
            </a:r>
            <a:r>
              <a:rPr lang="cs-CZ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detstvo</a:t>
            </a:r>
            <a:r>
              <a:rPr lang="cs-CZ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13218" y="1744588"/>
            <a:ext cx="2120475" cy="169810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Ježišovo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narodenie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a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detstvo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0" y="3438419"/>
            <a:ext cx="2132966" cy="170080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Ježišovo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narodenie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a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detstvo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III.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0" y="5150845"/>
            <a:ext cx="2132966" cy="169553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Ježišovo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narodenie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a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detstvo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IV.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3" name="Obdélník 12">
            <a:hlinkClick r:id="rId6" action="ppaction://hlinksldjump"/>
          </p:cNvPr>
          <p:cNvSpPr/>
          <p:nvPr/>
        </p:nvSpPr>
        <p:spPr>
          <a:xfrm>
            <a:off x="2147281" y="-86"/>
            <a:ext cx="2341299" cy="172819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Ježišovi</a:t>
            </a:r>
            <a:r>
              <a:rPr lang="cs-CZ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učeníci</a:t>
            </a:r>
            <a:r>
              <a:rPr lang="cs-CZ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4" name="Obdélník 13">
            <a:hlinkClick r:id="rId7" action="ppaction://hlinksldjump"/>
          </p:cNvPr>
          <p:cNvSpPr/>
          <p:nvPr/>
        </p:nvSpPr>
        <p:spPr>
          <a:xfrm>
            <a:off x="2148828" y="1728277"/>
            <a:ext cx="2300533" cy="171441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Ježišovi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učeníci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5" name="Obdélník 14">
            <a:hlinkClick r:id="rId8" action="ppaction://hlinksldjump"/>
          </p:cNvPr>
          <p:cNvSpPr/>
          <p:nvPr/>
        </p:nvSpPr>
        <p:spPr>
          <a:xfrm>
            <a:off x="2132966" y="3429000"/>
            <a:ext cx="2341299" cy="171441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Ježišovi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učeníci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III.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6" name="Obdélník 15">
            <a:hlinkClick r:id="rId9" action="ppaction://hlinksldjump"/>
          </p:cNvPr>
          <p:cNvSpPr/>
          <p:nvPr/>
        </p:nvSpPr>
        <p:spPr>
          <a:xfrm>
            <a:off x="2148828" y="5157192"/>
            <a:ext cx="2339752" cy="170080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Ježišovi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učeníci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IV.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8" name="Obdélník 17">
            <a:hlinkClick r:id="rId10" action="ppaction://hlinksldjump"/>
          </p:cNvPr>
          <p:cNvSpPr/>
          <p:nvPr/>
        </p:nvSpPr>
        <p:spPr>
          <a:xfrm>
            <a:off x="4464495" y="0"/>
            <a:ext cx="2339752" cy="170823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podobenstvá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9" name="Obdélník 18">
            <a:hlinkClick r:id="rId11" action="ppaction://hlinksldjump"/>
          </p:cNvPr>
          <p:cNvSpPr/>
          <p:nvPr/>
        </p:nvSpPr>
        <p:spPr>
          <a:xfrm>
            <a:off x="4478810" y="1728149"/>
            <a:ext cx="2339751" cy="170080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podobenstvá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0" name="Obdélník 19">
            <a:hlinkClick r:id="rId12" action="ppaction://hlinksldjump"/>
          </p:cNvPr>
          <p:cNvSpPr/>
          <p:nvPr/>
        </p:nvSpPr>
        <p:spPr>
          <a:xfrm>
            <a:off x="4468607" y="3442692"/>
            <a:ext cx="2339752" cy="170080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podobenstvá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III.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1" name="Obdélník 20">
            <a:hlinkClick r:id="rId13" action="ppaction://hlinksldjump"/>
          </p:cNvPr>
          <p:cNvSpPr/>
          <p:nvPr/>
        </p:nvSpPr>
        <p:spPr>
          <a:xfrm>
            <a:off x="4464495" y="5157192"/>
            <a:ext cx="2309482" cy="170080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podobenstvá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IV.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3" name="Obdélník 22">
            <a:hlinkClick r:id="rId14" action="ppaction://hlinksldjump"/>
          </p:cNvPr>
          <p:cNvSpPr/>
          <p:nvPr/>
        </p:nvSpPr>
        <p:spPr>
          <a:xfrm>
            <a:off x="6804248" y="0"/>
            <a:ext cx="2339752" cy="170823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zázraky 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4" name="Obdélník 23">
            <a:hlinkClick r:id="rId15" action="ppaction://hlinksldjump"/>
          </p:cNvPr>
          <p:cNvSpPr/>
          <p:nvPr/>
        </p:nvSpPr>
        <p:spPr>
          <a:xfrm>
            <a:off x="6804248" y="1700808"/>
            <a:ext cx="2339752" cy="172819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zázraky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II.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5" name="Obdélník 24">
            <a:hlinkClick r:id="rId16" action="ppaction://hlinksldjump"/>
          </p:cNvPr>
          <p:cNvSpPr/>
          <p:nvPr/>
        </p:nvSpPr>
        <p:spPr>
          <a:xfrm>
            <a:off x="6804248" y="3429000"/>
            <a:ext cx="2339752" cy="172819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zázraky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III.</a:t>
            </a:r>
          </a:p>
          <a:p>
            <a:pPr algn="ctr"/>
            <a:endParaRPr 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>
            <a:hlinkClick r:id="rId17" action="ppaction://hlinksldjump"/>
          </p:cNvPr>
          <p:cNvSpPr/>
          <p:nvPr/>
        </p:nvSpPr>
        <p:spPr>
          <a:xfrm>
            <a:off x="6804248" y="5157192"/>
            <a:ext cx="2339752" cy="170080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0070C0"/>
                </a:solidFill>
                <a:cs typeface="Times New Roman" pitchFamily="18" charset="0"/>
              </a:rPr>
              <a:t>Ježišove</a:t>
            </a:r>
            <a:r>
              <a:rPr lang="cs-CZ" sz="2400" b="1" dirty="0">
                <a:solidFill>
                  <a:srgbClr val="0070C0"/>
                </a:solidFill>
                <a:cs typeface="Times New Roman" pitchFamily="18" charset="0"/>
              </a:rPr>
              <a:t> zázraky </a:t>
            </a:r>
            <a:r>
              <a:rPr lang="cs-CZ" sz="2800" b="1" dirty="0">
                <a:solidFill>
                  <a:srgbClr val="0070C0"/>
                </a:solidFill>
                <a:cs typeface="Times New Roman" pitchFamily="18" charset="0"/>
              </a:rPr>
              <a:t>IV.</a:t>
            </a:r>
            <a:endParaRPr lang="cs-CZ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958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Ježišovo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narodenie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a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detstvo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3200" dirty="0">
                <a:solidFill>
                  <a:srgbClr val="0070C0"/>
                </a:solidFill>
                <a:cs typeface="Times New Roman" pitchFamily="18" charset="0"/>
              </a:rPr>
              <a:t>I.</a:t>
            </a:r>
            <a:endParaRPr lang="cs-CZ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Čo sa objavilo na oblohe pri narodení Pána Ježiša?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slnko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mesiac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198179" y="4422520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hviezda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" name="cas">
            <a:hlinkClick r:id="" action="ppaction://media"/>
            <a:extLst>
              <a:ext uri="{FF2B5EF4-FFF2-40B4-BE49-F238E27FC236}">
                <a16:creationId xmlns:a16="http://schemas.microsoft.com/office/drawing/2014/main" id="{94CE344A-098B-727B-E7F4-92680F296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  <p:pic>
        <p:nvPicPr>
          <p:cNvPr id="3" name="Picture 2" descr="eRko - HKSD">
            <a:hlinkClick r:id="rId6" action="ppaction://hlinksldjump"/>
            <a:extLst>
              <a:ext uri="{FF2B5EF4-FFF2-40B4-BE49-F238E27FC236}">
                <a16:creationId xmlns:a16="http://schemas.microsoft.com/office/drawing/2014/main" id="{5F4065F5-D616-A37E-EA8E-38D99B79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022E-16 L 0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Nazaret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Ježišovo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narodenie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a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detstvo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3200" dirty="0">
                <a:solidFill>
                  <a:srgbClr val="0070C0"/>
                </a:solidFill>
                <a:cs typeface="Times New Roman" pitchFamily="18" charset="0"/>
              </a:rPr>
              <a:t>II.</a:t>
            </a:r>
            <a:endParaRPr lang="cs-CZ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V ktorom meste vyrastal Pán Ježiš?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Betlehem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Jeruzalem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89EED6DB-8474-598D-77EC-22073F50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D24F969C-29D5-EC49-9740-3ADBFCB70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07407E-6 L 8.33333E-7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228538" y="265289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tesár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3185" y="3498173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rybár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Ježišovo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narodenie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a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detstvo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3200" dirty="0">
                <a:solidFill>
                  <a:srgbClr val="0070C0"/>
                </a:solidFill>
                <a:cs typeface="Times New Roman" pitchFamily="18" charset="0"/>
              </a:rPr>
              <a:t>III.</a:t>
            </a:r>
            <a:endParaRPr lang="cs-CZ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Aké povolanie vykonával jeho pestún</a:t>
            </a:r>
          </a:p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svätý Jozef?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mlynár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AAFB9322-2745-B2A8-60A2-D4D9E24B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3C1DD81F-EB82-986D-718E-87A55C439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1.85185E-6 L 1.38889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12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Ježišovo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narodenie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a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detstvo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3200" dirty="0">
                <a:solidFill>
                  <a:srgbClr val="0070C0"/>
                </a:solidFill>
                <a:cs typeface="Times New Roman" pitchFamily="18" charset="0"/>
              </a:rPr>
              <a:t>IV.</a:t>
            </a:r>
            <a:endParaRPr lang="cs-CZ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Koľko rokov mal Pán Ježiš, keď ho Mária</a:t>
            </a:r>
          </a:p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s Jozefom našli v chráme?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10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89EED6DB-8474-598D-77EC-22073F50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D24F969C-29D5-EC49-9740-3ADBFCB70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07407E-6 L 8.33333E-7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12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Ježišovi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učeníci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I.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Koľkých mužov si Pán Ježiš vyvolil za apoštolov?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7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72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89EED6DB-8474-598D-77EC-22073F50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D24F969C-29D5-EC49-9740-3ADBFCB70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07407E-6 L 8.33333E-7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228538" y="265289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Petra, Jakuba a Jána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3185" y="3498173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Matúša, Bartolomeja a Ondreja</a:t>
            </a:r>
          </a:p>
        </p:txBody>
      </p:sp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Ježišovi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učeníci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II.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Ktorých apoštolov vzal Pán Ježiš na vrch Tábor, kde sa premenil?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4343454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Filipa, Tomáša a Júdu Tadeáša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Picture 2" descr="eRko - HKSD">
            <a:hlinkClick r:id="rId5" action="ppaction://hlinksldjump"/>
            <a:extLst>
              <a:ext uri="{FF2B5EF4-FFF2-40B4-BE49-F238E27FC236}">
                <a16:creationId xmlns:a16="http://schemas.microsoft.com/office/drawing/2014/main" id="{AAFB9322-2745-B2A8-60A2-D4D9E24B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s">
            <a:hlinkClick r:id="" action="ppaction://media"/>
            <a:extLst>
              <a:ext uri="{FF2B5EF4-FFF2-40B4-BE49-F238E27FC236}">
                <a16:creationId xmlns:a16="http://schemas.microsoft.com/office/drawing/2014/main" id="{3C1DD81F-EB82-986D-718E-87A55C439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1.85185E-6 L 1.38889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75000"/>
                </a:schemeClr>
              </a:gs>
              <a:gs pos="64999">
                <a:schemeClr val="bg1"/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Ježišovi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8" charset="0"/>
              </a:rPr>
              <a:t>učeníci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 III.</a:t>
            </a:r>
          </a:p>
        </p:txBody>
      </p:sp>
      <p:sp>
        <p:nvSpPr>
          <p:cNvPr id="9" name="TextovéPole 2"/>
          <p:cNvSpPr txBox="1"/>
          <p:nvPr/>
        </p:nvSpPr>
        <p:spPr>
          <a:xfrm>
            <a:off x="25996" y="52322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Ako sa volá modlitba, ktorú apoštolov naučil Pán Ježiš?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8179" y="2636912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A: Zdravas Mária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3185" y="3529716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B: Verím v Boha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198179" y="4422520"/>
            <a:ext cx="8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 Otče náš</a:t>
            </a:r>
          </a:p>
        </p:txBody>
      </p:sp>
      <p:sp>
        <p:nvSpPr>
          <p:cNvPr id="11" name="Kruh: prázdny 10">
            <a:extLst>
              <a:ext uri="{FF2B5EF4-FFF2-40B4-BE49-F238E27FC236}">
                <a16:creationId xmlns:a16="http://schemas.microsoft.com/office/drawing/2014/main" id="{525A318F-1675-40F4-A6C2-FF7D233A7154}"/>
              </a:ext>
            </a:extLst>
          </p:cNvPr>
          <p:cNvSpPr/>
          <p:nvPr/>
        </p:nvSpPr>
        <p:spPr>
          <a:xfrm>
            <a:off x="6314110" y="5157192"/>
            <a:ext cx="1512168" cy="1512168"/>
          </a:xfrm>
          <a:prstGeom prst="donut">
            <a:avLst>
              <a:gd name="adj" fmla="val 1241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" name="cas">
            <a:hlinkClick r:id="" action="ppaction://media"/>
            <a:extLst>
              <a:ext uri="{FF2B5EF4-FFF2-40B4-BE49-F238E27FC236}">
                <a16:creationId xmlns:a16="http://schemas.microsoft.com/office/drawing/2014/main" id="{94CE344A-098B-727B-E7F4-92680F296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5394" y="5598528"/>
            <a:ext cx="609600" cy="609600"/>
          </a:xfrm>
          <a:prstGeom prst="rect">
            <a:avLst/>
          </a:prstGeom>
        </p:spPr>
      </p:pic>
      <p:pic>
        <p:nvPicPr>
          <p:cNvPr id="3" name="Picture 2" descr="eRko - HKSD">
            <a:hlinkClick r:id="rId6" action="ppaction://hlinksldjump"/>
            <a:extLst>
              <a:ext uri="{FF2B5EF4-FFF2-40B4-BE49-F238E27FC236}">
                <a16:creationId xmlns:a16="http://schemas.microsoft.com/office/drawing/2014/main" id="{5F4065F5-D616-A37E-EA8E-38D99B79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72" y="5651811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022E-16 L 0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3" grpId="1"/>
      <p:bldP spid="13" grpId="2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7153</TotalTime>
  <Words>506</Words>
  <Application>Microsoft Office PowerPoint</Application>
  <PresentationFormat>Prezentácia na obrazovke (4:3)</PresentationFormat>
  <Paragraphs>100</Paragraphs>
  <Slides>18</Slides>
  <Notes>0</Notes>
  <HiddenSlides>0</HiddenSlides>
  <MMClips>17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Calibri</vt:lpstr>
      <vt:lpstr>Nunito</vt:lpstr>
      <vt:lpstr>Times New Roman</vt:lpstr>
      <vt:lpstr>Motiv systému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PEPO komsia eRka</dc:creator>
  <cp:lastModifiedBy>Vladimír Dutka</cp:lastModifiedBy>
  <cp:revision>151</cp:revision>
  <dcterms:created xsi:type="dcterms:W3CDTF">2013-03-26T18:55:38Z</dcterms:created>
  <dcterms:modified xsi:type="dcterms:W3CDTF">2023-11-29T11:15:11Z</dcterms:modified>
</cp:coreProperties>
</file>